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2" r:id="rId4"/>
    <p:sldId id="257" r:id="rId5"/>
    <p:sldId id="264" r:id="rId6"/>
    <p:sldId id="258" r:id="rId7"/>
    <p:sldId id="267" r:id="rId8"/>
    <p:sldId id="259" r:id="rId9"/>
    <p:sldId id="265" r:id="rId10"/>
    <p:sldId id="261" r:id="rId11"/>
    <p:sldId id="263" r:id="rId12"/>
    <p:sldId id="268" r:id="rId13"/>
    <p:sldId id="269" r:id="rId14"/>
    <p:sldId id="270" r:id="rId15"/>
    <p:sldId id="271" r:id="rId16"/>
    <p:sldId id="276" r:id="rId17"/>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1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p:cNvSpPr>
            <a:spLocks noGrp="1"/>
          </p:cNvSpPr>
          <p:nvPr>
            <p:ph type="dt" sz="half" idx="10"/>
          </p:nvPr>
        </p:nvSpPr>
        <p:spPr/>
        <p:txBody>
          <a:bodyPr/>
          <a:lstStyle/>
          <a:p>
            <a:fld id="{B93A6AE7-8248-4713-B03B-9C1E8130F038}" type="datetimeFigureOut">
              <a:rPr lang="es-GT" smtClean="0"/>
              <a:t>10/09/2020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2920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B93A6AE7-8248-4713-B03B-9C1E8130F038}" type="datetimeFigureOut">
              <a:rPr lang="es-GT" smtClean="0"/>
              <a:t>10/09/2020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88859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B93A6AE7-8248-4713-B03B-9C1E8130F038}" type="datetimeFigureOut">
              <a:rPr lang="es-GT" smtClean="0"/>
              <a:t>10/09/2020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392268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B93A6AE7-8248-4713-B03B-9C1E8130F038}" type="datetimeFigureOut">
              <a:rPr lang="es-GT" smtClean="0"/>
              <a:t>10/09/2020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126751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93A6AE7-8248-4713-B03B-9C1E8130F038}" type="datetimeFigureOut">
              <a:rPr lang="es-GT" smtClean="0"/>
              <a:t>10/09/2020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7248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B93A6AE7-8248-4713-B03B-9C1E8130F038}" type="datetimeFigureOut">
              <a:rPr lang="es-GT" smtClean="0"/>
              <a:t>10/09/2020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325217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B93A6AE7-8248-4713-B03B-9C1E8130F038}" type="datetimeFigureOut">
              <a:rPr lang="es-GT" smtClean="0"/>
              <a:t>10/09/2020</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211103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B93A6AE7-8248-4713-B03B-9C1E8130F038}" type="datetimeFigureOut">
              <a:rPr lang="es-GT" smtClean="0"/>
              <a:t>10/09/2020</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18908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93A6AE7-8248-4713-B03B-9C1E8130F038}" type="datetimeFigureOut">
              <a:rPr lang="es-GT" smtClean="0"/>
              <a:t>10/09/2020</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94960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93A6AE7-8248-4713-B03B-9C1E8130F038}" type="datetimeFigureOut">
              <a:rPr lang="es-GT" smtClean="0"/>
              <a:t>10/09/2020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37453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93A6AE7-8248-4713-B03B-9C1E8130F038}" type="datetimeFigureOut">
              <a:rPr lang="es-GT" smtClean="0"/>
              <a:t>10/09/2020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8B30BC2-6552-40D4-8557-4A7D3F5EEC67}" type="slidenum">
              <a:rPr lang="es-GT" smtClean="0"/>
              <a:t>‹Nº›</a:t>
            </a:fld>
            <a:endParaRPr lang="es-GT"/>
          </a:p>
        </p:txBody>
      </p:sp>
    </p:spTree>
    <p:extLst>
      <p:ext uri="{BB962C8B-B14F-4D97-AF65-F5344CB8AC3E}">
        <p14:creationId xmlns:p14="http://schemas.microsoft.com/office/powerpoint/2010/main" val="125026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A6AE7-8248-4713-B03B-9C1E8130F038}" type="datetimeFigureOut">
              <a:rPr lang="es-GT" smtClean="0"/>
              <a:t>10/09/2020</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30BC2-6552-40D4-8557-4A7D3F5EEC67}" type="slidenum">
              <a:rPr lang="es-GT" smtClean="0"/>
              <a:t>‹Nº›</a:t>
            </a:fld>
            <a:endParaRPr lang="es-GT"/>
          </a:p>
        </p:txBody>
      </p:sp>
    </p:spTree>
    <p:extLst>
      <p:ext uri="{BB962C8B-B14F-4D97-AF65-F5344CB8AC3E}">
        <p14:creationId xmlns:p14="http://schemas.microsoft.com/office/powerpoint/2010/main" val="116639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lcolectivovidaindependiente@gmail.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803822" y="463645"/>
            <a:ext cx="3065169" cy="3412896"/>
          </a:xfrm>
          <a:prstGeom prst="rect">
            <a:avLst/>
          </a:prstGeom>
          <a:noFill/>
          <a:ln>
            <a:noFill/>
          </a:ln>
        </p:spPr>
      </p:pic>
      <p:sp>
        <p:nvSpPr>
          <p:cNvPr id="5" name="Título 4"/>
          <p:cNvSpPr>
            <a:spLocks noGrp="1"/>
          </p:cNvSpPr>
          <p:nvPr>
            <p:ph type="title"/>
          </p:nvPr>
        </p:nvSpPr>
        <p:spPr>
          <a:xfrm>
            <a:off x="1078606" y="4035603"/>
            <a:ext cx="10515600" cy="1325563"/>
          </a:xfrm>
        </p:spPr>
        <p:txBody>
          <a:bodyPr>
            <a:normAutofit fontScale="90000"/>
          </a:bodyPr>
          <a:lstStyle/>
          <a:p>
            <a:pPr algn="ctr"/>
            <a:r>
              <a:rPr lang="es-GT" b="1" dirty="0">
                <a:solidFill>
                  <a:srgbClr val="002060"/>
                </a:solidFill>
              </a:rPr>
              <a:t>Colectivo Vida Independiente de Guatemala</a:t>
            </a:r>
            <a:br>
              <a:rPr lang="es-GT" b="1" dirty="0">
                <a:solidFill>
                  <a:srgbClr val="002060"/>
                </a:solidFill>
              </a:rPr>
            </a:br>
            <a:r>
              <a:rPr lang="es-GT" b="1" dirty="0">
                <a:solidFill>
                  <a:srgbClr val="002060"/>
                </a:solidFill>
              </a:rPr>
              <a:t>“</a:t>
            </a:r>
            <a:r>
              <a:rPr lang="es-GT" b="1" i="1" dirty="0">
                <a:solidFill>
                  <a:srgbClr val="002060"/>
                </a:solidFill>
              </a:rPr>
              <a:t>El Colectivo”</a:t>
            </a:r>
            <a:br>
              <a:rPr lang="es-GT" b="1" i="1" dirty="0">
                <a:solidFill>
                  <a:srgbClr val="002060"/>
                </a:solidFill>
              </a:rPr>
            </a:br>
            <a:endParaRPr lang="es-GT" b="1" dirty="0">
              <a:solidFill>
                <a:srgbClr val="002060"/>
              </a:solidFill>
            </a:endParaRPr>
          </a:p>
        </p:txBody>
      </p:sp>
    </p:spTree>
    <p:extLst>
      <p:ext uri="{BB962C8B-B14F-4D97-AF65-F5344CB8AC3E}">
        <p14:creationId xmlns:p14="http://schemas.microsoft.com/office/powerpoint/2010/main" val="141087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NI" b="1" dirty="0"/>
              <a:t>			</a:t>
            </a:r>
            <a:br>
              <a:rPr lang="es-NI" b="1" dirty="0"/>
            </a:br>
            <a:r>
              <a:rPr lang="es-NI" b="1" dirty="0"/>
              <a:t>			</a:t>
            </a:r>
            <a:r>
              <a:rPr lang="es-NI" sz="6700" b="1" dirty="0">
                <a:solidFill>
                  <a:srgbClr val="002060"/>
                </a:solidFill>
              </a:rPr>
              <a:t>ÁREAS DE TRABAJO</a:t>
            </a:r>
            <a:br>
              <a:rPr lang="es-GT" dirty="0"/>
            </a:br>
            <a:endParaRPr lang="es-GT" dirty="0"/>
          </a:p>
        </p:txBody>
      </p:sp>
      <p:sp>
        <p:nvSpPr>
          <p:cNvPr id="3" name="Marcador de contenido 2"/>
          <p:cNvSpPr>
            <a:spLocks noGrp="1"/>
          </p:cNvSpPr>
          <p:nvPr>
            <p:ph idx="1"/>
          </p:nvPr>
        </p:nvSpPr>
        <p:spPr>
          <a:xfrm>
            <a:off x="838200" y="1596980"/>
            <a:ext cx="10515600" cy="4579983"/>
          </a:xfrm>
        </p:spPr>
        <p:txBody>
          <a:bodyPr>
            <a:normAutofit fontScale="70000" lnSpcReduction="20000"/>
          </a:bodyPr>
          <a:lstStyle/>
          <a:p>
            <a:pPr algn="ctr"/>
            <a:endParaRPr lang="es-NI" sz="5200" dirty="0">
              <a:solidFill>
                <a:srgbClr val="0070C0"/>
              </a:solidFill>
            </a:endParaRPr>
          </a:p>
          <a:p>
            <a:pPr algn="ctr"/>
            <a:r>
              <a:rPr lang="es-NI" sz="5200" dirty="0">
                <a:solidFill>
                  <a:srgbClr val="0070C0"/>
                </a:solidFill>
              </a:rPr>
              <a:t>Investigación</a:t>
            </a:r>
            <a:endParaRPr lang="es-GT" sz="5200" dirty="0">
              <a:solidFill>
                <a:srgbClr val="0070C0"/>
              </a:solidFill>
            </a:endParaRPr>
          </a:p>
          <a:p>
            <a:pPr algn="ctr"/>
            <a:r>
              <a:rPr lang="es-NI" sz="5200" dirty="0">
                <a:solidFill>
                  <a:srgbClr val="0070C0"/>
                </a:solidFill>
              </a:rPr>
              <a:t>Educación</a:t>
            </a:r>
            <a:endParaRPr lang="es-GT" sz="5200" dirty="0">
              <a:solidFill>
                <a:srgbClr val="0070C0"/>
              </a:solidFill>
            </a:endParaRPr>
          </a:p>
          <a:p>
            <a:pPr algn="ctr"/>
            <a:r>
              <a:rPr lang="es-NI" sz="5200" dirty="0">
                <a:solidFill>
                  <a:srgbClr val="0070C0"/>
                </a:solidFill>
              </a:rPr>
              <a:t>Incidencia política</a:t>
            </a:r>
            <a:endParaRPr lang="es-GT" sz="5200" dirty="0">
              <a:solidFill>
                <a:srgbClr val="0070C0"/>
              </a:solidFill>
            </a:endParaRPr>
          </a:p>
          <a:p>
            <a:pPr algn="ctr"/>
            <a:r>
              <a:rPr lang="es-NI" sz="5200" dirty="0">
                <a:solidFill>
                  <a:srgbClr val="0070C0"/>
                </a:solidFill>
              </a:rPr>
              <a:t>Asesoría jurídica</a:t>
            </a:r>
            <a:endParaRPr lang="es-GT" sz="5200" dirty="0">
              <a:solidFill>
                <a:srgbClr val="0070C0"/>
              </a:solidFill>
            </a:endParaRPr>
          </a:p>
          <a:p>
            <a:pPr marL="0" indent="0">
              <a:buNone/>
            </a:pPr>
            <a:endParaRPr lang="es-NI" dirty="0"/>
          </a:p>
          <a:p>
            <a:pPr marL="0" indent="0">
              <a:buNone/>
            </a:pPr>
            <a:endParaRPr lang="es-NI" dirty="0"/>
          </a:p>
          <a:p>
            <a:pPr marL="0" indent="0" algn="ctr">
              <a:buNone/>
            </a:pPr>
            <a:r>
              <a:rPr lang="es-NI" sz="4300" dirty="0">
                <a:solidFill>
                  <a:schemeClr val="accent5">
                    <a:lumMod val="75000"/>
                  </a:schemeClr>
                </a:solidFill>
              </a:rPr>
              <a:t>Las tres áreas con énfasis en discapacidad, género y derechos humanos</a:t>
            </a:r>
            <a:endParaRPr lang="es-GT" sz="4300" dirty="0">
              <a:solidFill>
                <a:schemeClr val="accent5">
                  <a:lumMod val="75000"/>
                </a:schemeClr>
              </a:solidFill>
            </a:endParaRPr>
          </a:p>
          <a:p>
            <a:pPr marL="0" indent="0">
              <a:buNone/>
            </a:pPr>
            <a:br>
              <a:rPr lang="es-GT" dirty="0"/>
            </a:br>
            <a:r>
              <a:rPr lang="es-GT" dirty="0"/>
              <a:t> </a:t>
            </a:r>
          </a:p>
          <a:p>
            <a:endParaRPr lang="es-GT"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174310" y="313609"/>
            <a:ext cx="1442435" cy="1721252"/>
          </a:xfrm>
          <a:prstGeom prst="rect">
            <a:avLst/>
          </a:prstGeom>
          <a:noFill/>
          <a:ln>
            <a:noFill/>
          </a:ln>
        </p:spPr>
      </p:pic>
    </p:spTree>
    <p:extLst>
      <p:ext uri="{BB962C8B-B14F-4D97-AF65-F5344CB8AC3E}">
        <p14:creationId xmlns:p14="http://schemas.microsoft.com/office/powerpoint/2010/main" val="396245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797" y="368591"/>
            <a:ext cx="8538694" cy="5692463"/>
          </a:xfrm>
          <a:ln w="76200">
            <a:solidFill>
              <a:srgbClr val="00B0F0"/>
            </a:solidFill>
          </a:ln>
        </p:spPr>
      </p:pic>
    </p:spTree>
    <p:extLst>
      <p:ext uri="{BB962C8B-B14F-4D97-AF65-F5344CB8AC3E}">
        <p14:creationId xmlns:p14="http://schemas.microsoft.com/office/powerpoint/2010/main" val="6969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810567386"/>
              </p:ext>
            </p:extLst>
          </p:nvPr>
        </p:nvGraphicFramePr>
        <p:xfrm>
          <a:off x="513347" y="176463"/>
          <a:ext cx="11405937" cy="8053842"/>
        </p:xfrm>
        <a:graphic>
          <a:graphicData uri="http://schemas.openxmlformats.org/drawingml/2006/table">
            <a:tbl>
              <a:tblPr firstRow="1" bandRow="1">
                <a:tableStyleId>{5C22544A-7EE6-4342-B048-85BDC9FD1C3A}</a:tableStyleId>
              </a:tblPr>
              <a:tblGrid>
                <a:gridCol w="849461">
                  <a:extLst>
                    <a:ext uri="{9D8B030D-6E8A-4147-A177-3AD203B41FA5}">
                      <a16:colId xmlns:a16="http://schemas.microsoft.com/office/drawing/2014/main" val="20000"/>
                    </a:ext>
                  </a:extLst>
                </a:gridCol>
                <a:gridCol w="6287644">
                  <a:extLst>
                    <a:ext uri="{9D8B030D-6E8A-4147-A177-3AD203B41FA5}">
                      <a16:colId xmlns:a16="http://schemas.microsoft.com/office/drawing/2014/main" val="20001"/>
                    </a:ext>
                  </a:extLst>
                </a:gridCol>
                <a:gridCol w="4268832">
                  <a:extLst>
                    <a:ext uri="{9D8B030D-6E8A-4147-A177-3AD203B41FA5}">
                      <a16:colId xmlns:a16="http://schemas.microsoft.com/office/drawing/2014/main" val="20002"/>
                    </a:ext>
                  </a:extLst>
                </a:gridCol>
              </a:tblGrid>
              <a:tr h="379062">
                <a:tc>
                  <a:txBody>
                    <a:bodyPr/>
                    <a:lstStyle/>
                    <a:p>
                      <a:r>
                        <a:rPr lang="es-GT" dirty="0"/>
                        <a:t>Año</a:t>
                      </a:r>
                    </a:p>
                  </a:txBody>
                  <a:tcPr/>
                </a:tc>
                <a:tc>
                  <a:txBody>
                    <a:bodyPr/>
                    <a:lstStyle/>
                    <a:p>
                      <a:r>
                        <a:rPr lang="es-GT" dirty="0"/>
                        <a:t>Estudios realizados</a:t>
                      </a:r>
                    </a:p>
                  </a:txBody>
                  <a:tcPr/>
                </a:tc>
                <a:tc>
                  <a:txBody>
                    <a:bodyPr/>
                    <a:lstStyle/>
                    <a:p>
                      <a:r>
                        <a:rPr lang="es-GT" dirty="0"/>
                        <a:t>Con apoyo</a:t>
                      </a:r>
                      <a:r>
                        <a:rPr lang="es-GT" baseline="0" dirty="0"/>
                        <a:t> de</a:t>
                      </a:r>
                      <a:endParaRPr lang="es-GT" dirty="0"/>
                    </a:p>
                  </a:txBody>
                  <a:tcPr/>
                </a:tc>
                <a:extLst>
                  <a:ext uri="{0D108BD9-81ED-4DB2-BD59-A6C34878D82A}">
                    <a16:rowId xmlns:a16="http://schemas.microsoft.com/office/drawing/2014/main" val="10000"/>
                  </a:ext>
                </a:extLst>
              </a:tr>
              <a:tr h="1112854">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2010  </a:t>
                      </a:r>
                    </a:p>
                  </a:txBody>
                  <a:tcPr marL="67310" marR="73025" marT="0" marB="0"/>
                </a:tc>
                <a:tc>
                  <a:txBody>
                    <a:bodyPr/>
                    <a:lstStyle/>
                    <a:p>
                      <a:pPr indent="-6350" algn="l">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Informe “Una Guatemala Accesible es Posible”  </a:t>
                      </a:r>
                      <a:endPar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310" marR="73025" marT="0" marB="0"/>
                </a:tc>
                <a:tc>
                  <a:txBody>
                    <a:bodyPr/>
                    <a:lstStyle/>
                    <a:p>
                      <a:pPr marL="1270" indent="-6350" algn="l">
                        <a:lnSpc>
                          <a:spcPct val="113000"/>
                        </a:lnSpc>
                        <a:spcAft>
                          <a:spcPts val="0"/>
                        </a:spcAft>
                      </a:pP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Handicap</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International </a:t>
                      </a:r>
                    </a:p>
                    <a:p>
                      <a:pPr marL="1270" indent="-6350" algn="l">
                        <a:lnSpc>
                          <a:spcPct val="113000"/>
                        </a:lnSpc>
                        <a:spcAft>
                          <a:spcPts val="0"/>
                        </a:spcAft>
                      </a:pP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Riadis</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1270" indent="-6350" algn="l">
                        <a:lnSpc>
                          <a:spcPct val="113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Instituto Interamericano </a:t>
                      </a:r>
                    </a:p>
                    <a:p>
                      <a:pPr marL="1270" indent="-6350" algn="l">
                        <a:lnSpc>
                          <a:spcPct val="97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sobre discapacidad y desarrollo inclusivo IIDI </a:t>
                      </a:r>
                    </a:p>
                    <a:p>
                      <a:pPr marL="1270" indent="-6350" algn="l">
                        <a:lnSpc>
                          <a:spcPct val="115000"/>
                        </a:lnSpc>
                        <a:spcAft>
                          <a:spcPts val="0"/>
                        </a:spcAft>
                      </a:pP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Making</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it</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67310" marR="73025" marT="0" marB="0"/>
                </a:tc>
                <a:extLst>
                  <a:ext uri="{0D108BD9-81ED-4DB2-BD59-A6C34878D82A}">
                    <a16:rowId xmlns:a16="http://schemas.microsoft.com/office/drawing/2014/main" val="10001"/>
                  </a:ext>
                </a:extLst>
              </a:tr>
              <a:tr h="464183">
                <a:tc>
                  <a:txBody>
                    <a:bodyPr/>
                    <a:lstStyle/>
                    <a:p>
                      <a:pPr marL="1270" indent="-6350" algn="l">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2010 </a:t>
                      </a:r>
                    </a:p>
                  </a:txBody>
                  <a:tcPr marL="67310" marR="73025" marT="0" marB="0"/>
                </a:tc>
                <a:tc>
                  <a:txBody>
                    <a:bodyPr/>
                    <a:lstStyle/>
                    <a:p>
                      <a:pPr indent="-6350" algn="just">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Diagnóstico jurídico de la accesibilidad a espacios físicos y transporte para las personas con discapacidad en Guatemala </a:t>
                      </a:r>
                    </a:p>
                  </a:txBody>
                  <a:tcPr marL="67310" marR="73025" marT="0" marB="0"/>
                </a:tc>
                <a:tc>
                  <a:txBody>
                    <a:bodyPr/>
                    <a:lstStyle/>
                    <a:p>
                      <a:pPr marL="1270" indent="-6350" algn="l">
                        <a:lnSpc>
                          <a:spcPct val="113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Fundación 	Rosa </a:t>
                      </a:r>
                    </a:p>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Luxemburgo</a:t>
                      </a:r>
                    </a:p>
                  </a:txBody>
                  <a:tcPr marL="67310" marR="73025" marT="0" marB="0"/>
                </a:tc>
                <a:extLst>
                  <a:ext uri="{0D108BD9-81ED-4DB2-BD59-A6C34878D82A}">
                    <a16:rowId xmlns:a16="http://schemas.microsoft.com/office/drawing/2014/main" val="10002"/>
                  </a:ext>
                </a:extLst>
              </a:tr>
              <a:tr h="464183">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2011</a:t>
                      </a:r>
                    </a:p>
                  </a:txBody>
                  <a:tcPr marL="67310" marR="73025" marT="0" marB="0"/>
                </a:tc>
                <a:tc>
                  <a:txBody>
                    <a:bodyPr/>
                    <a:lstStyle/>
                    <a:p>
                      <a:pPr indent="-6350" algn="just">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Campaña de incidencia para la concientización sobre acceso de las personas con discapacidad a la justicia en Guatemala</a:t>
                      </a:r>
                    </a:p>
                  </a:txBody>
                  <a:tcPr marL="67310" marR="73025" marT="0" marB="0"/>
                </a:tc>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Fundación Rosa Luxemburgo</a:t>
                      </a:r>
                    </a:p>
                  </a:txBody>
                  <a:tcPr marL="67310" marR="73025" marT="0" marB="0"/>
                </a:tc>
                <a:extLst>
                  <a:ext uri="{0D108BD9-81ED-4DB2-BD59-A6C34878D82A}">
                    <a16:rowId xmlns:a16="http://schemas.microsoft.com/office/drawing/2014/main" val="3457058550"/>
                  </a:ext>
                </a:extLst>
              </a:tr>
              <a:tr h="464183">
                <a:tc>
                  <a:txBody>
                    <a:bodyPr/>
                    <a:lstStyle/>
                    <a:p>
                      <a:pPr marL="1270" indent="-6350" algn="l">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2011 </a:t>
                      </a:r>
                    </a:p>
                  </a:txBody>
                  <a:tcPr marL="67310" marR="73025" marT="0" marB="0"/>
                </a:tc>
                <a:tc>
                  <a:txBody>
                    <a:bodyPr/>
                    <a:lstStyle/>
                    <a:p>
                      <a:pPr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Estudio de la situación actual del liderazgo en el movimiento de personas con discapacidad</a:t>
                      </a:r>
                    </a:p>
                  </a:txBody>
                  <a:tcPr marL="67310" marR="73025" marT="0" marB="0"/>
                </a:tc>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CBM </a:t>
                      </a:r>
                    </a:p>
                  </a:txBody>
                  <a:tcPr marL="67310" marR="73025" marT="0" marB="0"/>
                </a:tc>
                <a:extLst>
                  <a:ext uri="{0D108BD9-81ED-4DB2-BD59-A6C34878D82A}">
                    <a16:rowId xmlns:a16="http://schemas.microsoft.com/office/drawing/2014/main" val="10003"/>
                  </a:ext>
                </a:extLst>
              </a:tr>
              <a:tr h="464183">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2014</a:t>
                      </a:r>
                    </a:p>
                  </a:txBody>
                  <a:tcPr marL="67310" marR="73025" marT="0" marB="0"/>
                </a:tc>
                <a:tc>
                  <a:txBody>
                    <a:bodyPr/>
                    <a:lstStyle/>
                    <a:p>
                      <a:pPr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Informe Alternativo para presentar ante el Comité de Derechos de las Personas con Discapacidad de la ONU</a:t>
                      </a:r>
                    </a:p>
                  </a:txBody>
                  <a:tcPr marL="67310" marR="73025" marT="0" marB="0"/>
                </a:tc>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Fundación Rosa Luxemburgo</a:t>
                      </a:r>
                    </a:p>
                  </a:txBody>
                  <a:tcPr marL="67310" marR="73025" marT="0" marB="0"/>
                </a:tc>
                <a:extLst>
                  <a:ext uri="{0D108BD9-81ED-4DB2-BD59-A6C34878D82A}">
                    <a16:rowId xmlns:a16="http://schemas.microsoft.com/office/drawing/2014/main" val="1706083855"/>
                  </a:ext>
                </a:extLst>
              </a:tr>
              <a:tr h="692262">
                <a:tc>
                  <a:txBody>
                    <a:bodyPr/>
                    <a:lstStyle/>
                    <a:p>
                      <a:pPr marL="1270" indent="-6350" algn="l">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2014 </a:t>
                      </a:r>
                    </a:p>
                  </a:txBody>
                  <a:tcPr marL="67310" marR="73025" marT="0" marB="0"/>
                </a:tc>
                <a:tc>
                  <a:txBody>
                    <a:bodyPr/>
                    <a:lstStyle/>
                    <a:p>
                      <a:pPr indent="-6350" algn="just">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 Acción no hay Derecho. Lo que debemos saber y hacer para lograr avances en los derechos de las personas con discapacidad.  </a:t>
                      </a:r>
                    </a:p>
                  </a:txBody>
                  <a:tcPr marL="67310" marR="73025" marT="0" marB="0"/>
                </a:tc>
                <a:tc>
                  <a:txBody>
                    <a:bodyPr/>
                    <a:lstStyle/>
                    <a:p>
                      <a:pPr marL="1270" indent="-6350" algn="l">
                        <a:lnSpc>
                          <a:spcPct val="113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Instituto </a:t>
                      </a:r>
                    </a:p>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Interamericano sobre discapacidad y desarrollo 	inclusiv</a:t>
                      </a:r>
                      <a:r>
                        <a:rPr lang="es-GT" sz="12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IIDI</a:t>
                      </a:r>
                      <a:endPar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310" marR="73025" marT="0" marB="0"/>
                </a:tc>
                <a:extLst>
                  <a:ext uri="{0D108BD9-81ED-4DB2-BD59-A6C34878D82A}">
                    <a16:rowId xmlns:a16="http://schemas.microsoft.com/office/drawing/2014/main" val="10004"/>
                  </a:ext>
                </a:extLst>
              </a:tr>
              <a:tr h="370669">
                <a:tc>
                  <a:txBody>
                    <a:bodyPr/>
                    <a:lstStyle/>
                    <a:p>
                      <a:pPr marL="1270" indent="-6350" algn="l">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 </a:t>
                      </a:r>
                    </a:p>
                  </a:txBody>
                  <a:tcPr marL="67310" marR="73025" marT="0" marB="0"/>
                </a:tc>
                <a:tc>
                  <a:txBody>
                    <a:bodyPr/>
                    <a:lstStyle/>
                    <a:p>
                      <a:pPr marL="0" marR="0" indent="-6350" algn="l" defTabSz="914400" rtl="0" eaLnBrk="1" fontAlgn="auto" latinLnBrk="0" hangingPunct="1">
                        <a:lnSpc>
                          <a:spcPct val="115000"/>
                        </a:lnSpc>
                        <a:spcBef>
                          <a:spcPts val="0"/>
                        </a:spcBef>
                        <a:spcAft>
                          <a:spcPts val="0"/>
                        </a:spcAft>
                        <a:buClrTx/>
                        <a:buSzTx/>
                        <a:buFontTx/>
                        <a:buNone/>
                        <a:tabLst/>
                        <a:defRPr/>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Informe Auditoria Social,</a:t>
                      </a:r>
                      <a:r>
                        <a:rPr lang="es-GT" sz="12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COGUASDI </a:t>
                      </a:r>
                    </a:p>
                    <a:p>
                      <a:pPr indent="-6350" algn="l">
                        <a:lnSpc>
                          <a:spcPct val="115000"/>
                        </a:lnSpc>
                        <a:spcAft>
                          <a:spcPts val="0"/>
                        </a:spcAft>
                      </a:pPr>
                      <a:endPar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310" marR="73025" marT="0" marB="0"/>
                </a:tc>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Fundación</a:t>
                      </a:r>
                      <a:r>
                        <a:rPr lang="es-GT" sz="1200" b="1"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Rosa </a:t>
                      </a:r>
                      <a:r>
                        <a:rPr lang="es-GT" sz="1200" b="1" baseline="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Luxemburg</a:t>
                      </a:r>
                      <a:endPar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310" marR="73025" marT="0" marB="0"/>
                </a:tc>
                <a:extLst>
                  <a:ext uri="{0D108BD9-81ED-4DB2-BD59-A6C34878D82A}">
                    <a16:rowId xmlns:a16="http://schemas.microsoft.com/office/drawing/2014/main" val="10005"/>
                  </a:ext>
                </a:extLst>
              </a:tr>
              <a:tr h="635390">
                <a:tc>
                  <a:txBody>
                    <a:bodyPr/>
                    <a:lstStyle/>
                    <a:p>
                      <a:pPr marL="1270" indent="-6350" algn="l">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 </a:t>
                      </a:r>
                    </a:p>
                  </a:txBody>
                  <a:tcPr marL="67310" marR="73025" marT="0" marB="0"/>
                </a:tc>
                <a:tc>
                  <a:txBody>
                    <a:bodyPr/>
                    <a:lstStyle/>
                    <a:p>
                      <a:pPr indent="-6350" algn="just">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Informe Audiencia temática Acceso a la justicia de personas con discapacidad. 154 Periodo de Sesiones, Comisión Interamericana de Derechos Humanos. Marzo 2015  </a:t>
                      </a:r>
                    </a:p>
                  </a:txBody>
                  <a:tcPr marL="67310" marR="73025" marT="0" marB="0"/>
                </a:tc>
                <a:tc>
                  <a:txBody>
                    <a:bodyPr/>
                    <a:lstStyle/>
                    <a:p>
                      <a:pPr marL="1270" indent="-6350" algn="l">
                        <a:lnSpc>
                          <a:spcPct val="113000"/>
                        </a:lnSpc>
                        <a:spcAft>
                          <a:spcPts val="0"/>
                        </a:spcAft>
                      </a:pP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Disability</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Rights</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International  </a:t>
                      </a:r>
                    </a:p>
                  </a:txBody>
                  <a:tcPr marL="67310" marR="73025" marT="0" marB="0"/>
                </a:tc>
                <a:extLst>
                  <a:ext uri="{0D108BD9-81ED-4DB2-BD59-A6C34878D82A}">
                    <a16:rowId xmlns:a16="http://schemas.microsoft.com/office/drawing/2014/main" val="10006"/>
                  </a:ext>
                </a:extLst>
              </a:tr>
              <a:tr h="706558">
                <a:tc>
                  <a:txBody>
                    <a:bodyPr/>
                    <a:lstStyle/>
                    <a:p>
                      <a:pPr marL="1270" indent="-6350" algn="l">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2016 </a:t>
                      </a:r>
                    </a:p>
                  </a:txBody>
                  <a:tcPr marL="67310" marR="73025" marT="0" marB="0"/>
                </a:tc>
                <a:tc>
                  <a:txBody>
                    <a:bodyPr/>
                    <a:lstStyle/>
                    <a:p>
                      <a:pPr indent="-6350" algn="just">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Borrador de proyecto de ley de discapacidad que busca armonizar la ley nacional con la Convención de Personas con Discapacidad.  Hoy es la iniciativa de ley 5125  en el Congreso de la Republica  </a:t>
                      </a:r>
                    </a:p>
                  </a:txBody>
                  <a:tcPr marL="67310" marR="73025" marT="0" marB="0"/>
                </a:tc>
                <a:tc>
                  <a:txBody>
                    <a:bodyPr/>
                    <a:lstStyle/>
                    <a:p>
                      <a:pPr marL="1270" indent="-6350" algn="l">
                        <a:lnSpc>
                          <a:spcPct val="115000"/>
                        </a:lnSpc>
                        <a:spcAft>
                          <a:spcPts val="0"/>
                        </a:spcAft>
                      </a:pP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Legis</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67310" marR="73025" marT="0" marB="0"/>
                </a:tc>
                <a:extLst>
                  <a:ext uri="{0D108BD9-81ED-4DB2-BD59-A6C34878D82A}">
                    <a16:rowId xmlns:a16="http://schemas.microsoft.com/office/drawing/2014/main" val="10007"/>
                  </a:ext>
                </a:extLst>
              </a:tr>
              <a:tr h="631203">
                <a:tc>
                  <a:txBody>
                    <a:bodyPr/>
                    <a:lstStyle/>
                    <a:p>
                      <a:pPr marL="1270" indent="-6350" algn="l">
                        <a:lnSpc>
                          <a:spcPct val="115000"/>
                        </a:lnSpc>
                        <a:spcAft>
                          <a:spcPts val="0"/>
                        </a:spcAft>
                      </a:pP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2017  </a:t>
                      </a:r>
                    </a:p>
                  </a:txBody>
                  <a:tcPr marL="67310" marR="73025" marT="0" marB="0"/>
                </a:tc>
                <a:tc>
                  <a:txBody>
                    <a:bodyPr/>
                    <a:lstStyle/>
                    <a:p>
                      <a:pPr indent="-6350" algn="just">
                        <a:lnSpc>
                          <a:spcPct val="115000"/>
                        </a:lnSpc>
                        <a:spcAft>
                          <a:spcPts val="0"/>
                        </a:spcAft>
                      </a:pPr>
                      <a:r>
                        <a:rPr lang="es-GT"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Informe After the Fire, </a:t>
                      </a: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Survivors of Hogar Seguro Virgen de la Asunción at risk. </a:t>
                      </a:r>
                      <a:r>
                        <a:rPr lang="es-GT"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Informe del caso Hogar Seguro, niños, niñas y adolescentes con discapacidad sobrevivientes al fuego.  Ver:http://bettercarenetwork.org/sites/default/files/After.pdf</a:t>
                      </a:r>
                      <a:r>
                        <a:rPr lang="es-GT"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67310" marR="73025" marT="0" marB="0"/>
                </a:tc>
                <a:tc>
                  <a:txBody>
                    <a:bodyPr/>
                    <a:lstStyle/>
                    <a:p>
                      <a:pPr marL="1270" indent="-6350" algn="l">
                        <a:lnSpc>
                          <a:spcPct val="113000"/>
                        </a:lnSpc>
                        <a:spcAft>
                          <a:spcPts val="0"/>
                        </a:spcAft>
                      </a:pP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Disability</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Rights</a:t>
                      </a: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International </a:t>
                      </a:r>
                    </a:p>
                  </a:txBody>
                  <a:tcPr marL="67310" marR="73025" marT="0" marB="0"/>
                </a:tc>
                <a:extLst>
                  <a:ext uri="{0D108BD9-81ED-4DB2-BD59-A6C34878D82A}">
                    <a16:rowId xmlns:a16="http://schemas.microsoft.com/office/drawing/2014/main" val="10008"/>
                  </a:ext>
                </a:extLst>
              </a:tr>
              <a:tr h="497410">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a:t>
                      </a:r>
                    </a:p>
                  </a:txBody>
                  <a:tcPr marL="67310" marR="73025" marT="0" marB="0"/>
                </a:tc>
                <a:tc>
                  <a:txBody>
                    <a:bodyPr/>
                    <a:lstStyle/>
                    <a:p>
                      <a:pPr indent="-6350" algn="just">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Consultoría técnica para el fortalecimiento del acceso a la justicia y atención de las personas con discapacidad</a:t>
                      </a:r>
                    </a:p>
                  </a:txBody>
                  <a:tcPr marL="67310" marR="73025" marT="0" marB="0"/>
                </a:tc>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Fundación Panamericana para el Desarrollo, PADF</a:t>
                      </a:r>
                    </a:p>
                  </a:txBody>
                  <a:tcPr marL="67310" marR="73025" marT="0" marB="0"/>
                </a:tc>
                <a:extLst>
                  <a:ext uri="{0D108BD9-81ED-4DB2-BD59-A6C34878D82A}">
                    <a16:rowId xmlns:a16="http://schemas.microsoft.com/office/drawing/2014/main" val="1139997030"/>
                  </a:ext>
                </a:extLst>
              </a:tr>
              <a:tr h="433032">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a:t>
                      </a:r>
                    </a:p>
                  </a:txBody>
                  <a:tcPr marL="67310" marR="73025" marT="0" marB="0"/>
                </a:tc>
                <a:tc>
                  <a:txBody>
                    <a:bodyPr/>
                    <a:lstStyle/>
                    <a:p>
                      <a:pPr indent="-6350" algn="just">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Proyecto Prevención y Eliminación de la Violencia contra Mujeres y Niñas con Discapacidad y su Acceso a la Justicia (en coordinación con LEGIS)</a:t>
                      </a:r>
                    </a:p>
                  </a:txBody>
                  <a:tcPr marL="67310" marR="73025" marT="0" marB="0"/>
                </a:tc>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Fondo Fiduciario de Naciones Unidas</a:t>
                      </a:r>
                    </a:p>
                  </a:txBody>
                  <a:tcPr marL="67310" marR="73025" marT="0" marB="0"/>
                </a:tc>
                <a:extLst>
                  <a:ext uri="{0D108BD9-81ED-4DB2-BD59-A6C34878D82A}">
                    <a16:rowId xmlns:a16="http://schemas.microsoft.com/office/drawing/2014/main" val="3245956168"/>
                  </a:ext>
                </a:extLst>
              </a:tr>
              <a:tr h="706558">
                <a:tc>
                  <a:txBody>
                    <a:bodyPr/>
                    <a:lstStyle/>
                    <a:p>
                      <a:pPr marL="1270" indent="-6350" algn="l">
                        <a:lnSpc>
                          <a:spcPct val="115000"/>
                        </a:lnSpc>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p>
                  </a:txBody>
                  <a:tcPr marL="67310" marR="73025" marT="0" marB="0"/>
                </a:tc>
                <a:tc>
                  <a:txBody>
                    <a:bodyPr/>
                    <a:lstStyle/>
                    <a:p>
                      <a:pPr indent="-6350" algn="just">
                        <a:lnSpc>
                          <a:spcPct val="115000"/>
                        </a:lnSpc>
                        <a:spcAft>
                          <a:spcPts val="0"/>
                        </a:spcAft>
                      </a:pPr>
                      <a:endPar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310" marR="73025" marT="0" marB="0"/>
                </a:tc>
                <a:tc>
                  <a:txBody>
                    <a:bodyPr/>
                    <a:lstStyle/>
                    <a:p>
                      <a:pPr marL="1270" indent="-6350" algn="l">
                        <a:lnSpc>
                          <a:spcPct val="115000"/>
                        </a:lnSpc>
                        <a:spcAft>
                          <a:spcPts val="0"/>
                        </a:spcAft>
                      </a:pPr>
                      <a:r>
                        <a:rPr lang="es-G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Outrights</a:t>
                      </a:r>
                      <a:endParaRPr lang="es-G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310" marR="73025" marT="0" marB="0"/>
                </a:tc>
                <a:extLst>
                  <a:ext uri="{0D108BD9-81ED-4DB2-BD59-A6C34878D82A}">
                    <a16:rowId xmlns:a16="http://schemas.microsoft.com/office/drawing/2014/main" val="2822804802"/>
                  </a:ext>
                </a:extLst>
              </a:tr>
            </a:tbl>
          </a:graphicData>
        </a:graphic>
      </p:graphicFrame>
    </p:spTree>
    <p:extLst>
      <p:ext uri="{BB962C8B-B14F-4D97-AF65-F5344CB8AC3E}">
        <p14:creationId xmlns:p14="http://schemas.microsoft.com/office/powerpoint/2010/main" val="268872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5762"/>
            <a:ext cx="9144000" cy="6086475"/>
          </a:xfrm>
          <a:prstGeom prst="rect">
            <a:avLst/>
          </a:prstGeom>
        </p:spPr>
      </p:pic>
    </p:spTree>
    <p:extLst>
      <p:ext uri="{BB962C8B-B14F-4D97-AF65-F5344CB8AC3E}">
        <p14:creationId xmlns:p14="http://schemas.microsoft.com/office/powerpoint/2010/main" val="312285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84125"/>
          </a:xfrm>
        </p:spPr>
        <p:txBody>
          <a:bodyPr>
            <a:normAutofit fontScale="90000"/>
          </a:bodyPr>
          <a:lstStyle/>
          <a:p>
            <a:pPr algn="ctr"/>
            <a:r>
              <a:rPr lang="es-GT" sz="6000" b="1" dirty="0">
                <a:solidFill>
                  <a:srgbClr val="0070C0"/>
                </a:solidFill>
              </a:rPr>
              <a:t>Otras acciones, alianzas…</a:t>
            </a:r>
          </a:p>
        </p:txBody>
      </p:sp>
      <p:sp>
        <p:nvSpPr>
          <p:cNvPr id="3" name="Marcador de contenido 2"/>
          <p:cNvSpPr>
            <a:spLocks noGrp="1"/>
          </p:cNvSpPr>
          <p:nvPr>
            <p:ph idx="1"/>
          </p:nvPr>
        </p:nvSpPr>
        <p:spPr>
          <a:xfrm>
            <a:off x="838200" y="1249251"/>
            <a:ext cx="10515600" cy="5203063"/>
          </a:xfrm>
        </p:spPr>
        <p:txBody>
          <a:bodyPr>
            <a:normAutofit lnSpcReduction="10000"/>
          </a:bodyPr>
          <a:lstStyle/>
          <a:p>
            <a:r>
              <a:rPr lang="es-GT" dirty="0">
                <a:solidFill>
                  <a:srgbClr val="002060"/>
                </a:solidFill>
              </a:rPr>
              <a:t>Somos parte de la membresía de la Alianza Política Sector de Mujeres</a:t>
            </a:r>
          </a:p>
          <a:p>
            <a:r>
              <a:rPr lang="es-GT" dirty="0">
                <a:solidFill>
                  <a:srgbClr val="002060"/>
                </a:solidFill>
              </a:rPr>
              <a:t>Alianza con ACORGUATE por una ciudad inclusiva</a:t>
            </a:r>
          </a:p>
          <a:p>
            <a:r>
              <a:rPr lang="es-GT" dirty="0">
                <a:solidFill>
                  <a:srgbClr val="002060"/>
                </a:solidFill>
              </a:rPr>
              <a:t>Participación en la presentación del informe alternativo durante el examen al Estado guatemalteco por el Comité de la CDPD en Ginebra Suiza, en 2016</a:t>
            </a:r>
          </a:p>
          <a:p>
            <a:r>
              <a:rPr lang="es-GT" dirty="0">
                <a:solidFill>
                  <a:srgbClr val="002060"/>
                </a:solidFill>
              </a:rPr>
              <a:t>En 2015 en coordinación con DRI se presentó en audiencia ante la CIDH para presentar la temática de acceso a la justicia de las PCD</a:t>
            </a:r>
          </a:p>
          <a:p>
            <a:r>
              <a:rPr lang="es-GT" dirty="0">
                <a:solidFill>
                  <a:srgbClr val="002060"/>
                </a:solidFill>
              </a:rPr>
              <a:t>Participación en la elaboración de la iniciativa de ley 5125</a:t>
            </a:r>
          </a:p>
          <a:p>
            <a:r>
              <a:rPr lang="es-GT" dirty="0">
                <a:solidFill>
                  <a:srgbClr val="002060"/>
                </a:solidFill>
              </a:rPr>
              <a:t>Seguimiento a las medidas cautelares otorgadas por la CIDH a los pacientes del Hospital Federico Mora</a:t>
            </a:r>
          </a:p>
          <a:p>
            <a:r>
              <a:rPr lang="es-GT" dirty="0">
                <a:solidFill>
                  <a:srgbClr val="002060"/>
                </a:solidFill>
              </a:rPr>
              <a:t>Somos parte de la Red de Derivación de Denuncias por violencia en contra de las mujeres  y niñas</a:t>
            </a:r>
          </a:p>
        </p:txBody>
      </p:sp>
    </p:spTree>
    <p:extLst>
      <p:ext uri="{BB962C8B-B14F-4D97-AF65-F5344CB8AC3E}">
        <p14:creationId xmlns:p14="http://schemas.microsoft.com/office/powerpoint/2010/main" val="427813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90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28353" y="2760596"/>
            <a:ext cx="10515600" cy="1325563"/>
          </a:xfrm>
        </p:spPr>
        <p:txBody>
          <a:bodyPr>
            <a:normAutofit/>
          </a:bodyPr>
          <a:lstStyle/>
          <a:p>
            <a:pPr algn="ctr"/>
            <a:r>
              <a:rPr lang="es-GT" sz="7200" b="1" dirty="0">
                <a:solidFill>
                  <a:srgbClr val="002060"/>
                </a:solidFill>
              </a:rPr>
              <a:t>¡MUCHAS GRACIAS!</a:t>
            </a:r>
          </a:p>
        </p:txBody>
      </p:sp>
    </p:spTree>
    <p:extLst>
      <p:ext uri="{BB962C8B-B14F-4D97-AF65-F5344CB8AC3E}">
        <p14:creationId xmlns:p14="http://schemas.microsoft.com/office/powerpoint/2010/main" val="369575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719"/>
          </a:xfrm>
        </p:spPr>
        <p:txBody>
          <a:bodyPr>
            <a:normAutofit fontScale="90000"/>
          </a:bodyPr>
          <a:lstStyle/>
          <a:p>
            <a:endParaRPr lang="es-GT"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0366" y="234223"/>
            <a:ext cx="8371268" cy="6278451"/>
          </a:xfrm>
          <a:ln w="76200">
            <a:solidFill>
              <a:srgbClr val="FFFF00"/>
            </a:solidFill>
          </a:ln>
        </p:spPr>
      </p:pic>
    </p:spTree>
    <p:extLst>
      <p:ext uri="{BB962C8B-B14F-4D97-AF65-F5344CB8AC3E}">
        <p14:creationId xmlns:p14="http://schemas.microsoft.com/office/powerpoint/2010/main" val="321982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631064" y="695816"/>
            <a:ext cx="10515600" cy="5287963"/>
          </a:xfrm>
        </p:spPr>
        <p:txBody>
          <a:bodyPr>
            <a:normAutofit fontScale="47500" lnSpcReduction="20000"/>
          </a:bodyPr>
          <a:lstStyle/>
          <a:p>
            <a:pPr algn="ctr"/>
            <a:r>
              <a:rPr lang="es-GT" sz="5100" dirty="0">
                <a:solidFill>
                  <a:srgbClr val="002060"/>
                </a:solidFill>
              </a:rPr>
              <a:t>Registro jurídico:	</a:t>
            </a:r>
          </a:p>
          <a:p>
            <a:pPr marL="0" indent="0" algn="ctr">
              <a:buNone/>
            </a:pPr>
            <a:r>
              <a:rPr lang="es-GT" sz="5100" dirty="0">
                <a:solidFill>
                  <a:schemeClr val="accent1">
                    <a:lumMod val="75000"/>
                  </a:schemeClr>
                </a:solidFill>
              </a:rPr>
              <a:t>	Libro de personerías jurídicas de </a:t>
            </a:r>
            <a:r>
              <a:rPr lang="es-GT" sz="5100" dirty="0" err="1">
                <a:solidFill>
                  <a:schemeClr val="accent1">
                    <a:lumMod val="75000"/>
                  </a:schemeClr>
                </a:solidFill>
              </a:rPr>
              <a:t>ONG’s</a:t>
            </a:r>
            <a:r>
              <a:rPr lang="es-GT" sz="5100" dirty="0">
                <a:solidFill>
                  <a:schemeClr val="accent1">
                    <a:lumMod val="75000"/>
                  </a:schemeClr>
                </a:solidFill>
              </a:rPr>
              <a:t>, Libro 1, Folio 141			</a:t>
            </a:r>
          </a:p>
          <a:p>
            <a:pPr marL="0" indent="0" algn="ctr">
              <a:buNone/>
            </a:pPr>
            <a:endParaRPr lang="es-GT" sz="5100" dirty="0">
              <a:solidFill>
                <a:schemeClr val="accent1">
                  <a:lumMod val="75000"/>
                </a:schemeClr>
              </a:solidFill>
            </a:endParaRPr>
          </a:p>
          <a:p>
            <a:pPr algn="ctr"/>
            <a:r>
              <a:rPr lang="es-GT" sz="5100" dirty="0">
                <a:solidFill>
                  <a:srgbClr val="002060"/>
                </a:solidFill>
              </a:rPr>
              <a:t>Fecha de constitución:</a:t>
            </a:r>
            <a:endParaRPr lang="es-GT" sz="5100" dirty="0">
              <a:solidFill>
                <a:schemeClr val="accent1">
                  <a:lumMod val="75000"/>
                </a:schemeClr>
              </a:solidFill>
            </a:endParaRPr>
          </a:p>
          <a:p>
            <a:pPr marL="0" indent="0" algn="ctr">
              <a:buNone/>
            </a:pPr>
            <a:r>
              <a:rPr lang="es-GT" sz="5100" dirty="0">
                <a:solidFill>
                  <a:schemeClr val="accent1">
                    <a:lumMod val="75000"/>
                  </a:schemeClr>
                </a:solidFill>
              </a:rPr>
              <a:t>6 de julio de 2004</a:t>
            </a:r>
          </a:p>
          <a:p>
            <a:pPr algn="ctr"/>
            <a:endParaRPr lang="es-GT" sz="5100" dirty="0">
              <a:solidFill>
                <a:schemeClr val="accent1">
                  <a:lumMod val="75000"/>
                </a:schemeClr>
              </a:solidFill>
            </a:endParaRPr>
          </a:p>
          <a:p>
            <a:pPr algn="ctr"/>
            <a:r>
              <a:rPr lang="es-GT" sz="5100" dirty="0">
                <a:solidFill>
                  <a:srgbClr val="002060"/>
                </a:solidFill>
              </a:rPr>
              <a:t>Representante legal:</a:t>
            </a:r>
            <a:r>
              <a:rPr lang="es-GT" sz="5100" dirty="0">
                <a:solidFill>
                  <a:schemeClr val="accent1">
                    <a:lumMod val="75000"/>
                  </a:schemeClr>
                </a:solidFill>
              </a:rPr>
              <a:t>	</a:t>
            </a:r>
          </a:p>
          <a:p>
            <a:pPr marL="0" indent="0" algn="ctr">
              <a:buNone/>
            </a:pPr>
            <a:r>
              <a:rPr lang="es-GT" sz="5100" dirty="0">
                <a:solidFill>
                  <a:schemeClr val="accent1">
                    <a:lumMod val="75000"/>
                  </a:schemeClr>
                </a:solidFill>
              </a:rPr>
              <a:t>Rosa Magaly Dávila </a:t>
            </a:r>
            <a:r>
              <a:rPr lang="es-GT" sz="5100" dirty="0" err="1">
                <a:solidFill>
                  <a:schemeClr val="accent1">
                    <a:lumMod val="75000"/>
                  </a:schemeClr>
                </a:solidFill>
              </a:rPr>
              <a:t>Yaeggy</a:t>
            </a:r>
            <a:endParaRPr lang="es-GT" sz="5100" dirty="0">
              <a:solidFill>
                <a:schemeClr val="accent1">
                  <a:lumMod val="75000"/>
                </a:schemeClr>
              </a:solidFill>
            </a:endParaRPr>
          </a:p>
          <a:p>
            <a:pPr algn="ctr"/>
            <a:endParaRPr lang="es-GT" sz="5100" dirty="0">
              <a:solidFill>
                <a:schemeClr val="accent1">
                  <a:lumMod val="75000"/>
                </a:schemeClr>
              </a:solidFill>
            </a:endParaRPr>
          </a:p>
          <a:p>
            <a:pPr algn="ctr"/>
            <a:r>
              <a:rPr lang="es-GT" sz="5100" dirty="0">
                <a:solidFill>
                  <a:srgbClr val="002060"/>
                </a:solidFill>
              </a:rPr>
              <a:t>Dirección física:</a:t>
            </a:r>
            <a:r>
              <a:rPr lang="es-GT" sz="5100" dirty="0">
                <a:solidFill>
                  <a:schemeClr val="accent1">
                    <a:lumMod val="75000"/>
                  </a:schemeClr>
                </a:solidFill>
              </a:rPr>
              <a:t>	</a:t>
            </a:r>
          </a:p>
          <a:p>
            <a:pPr marL="0" indent="0" algn="ctr">
              <a:buNone/>
            </a:pPr>
            <a:r>
              <a:rPr lang="es-GT" sz="5100" dirty="0">
                <a:solidFill>
                  <a:schemeClr val="accent1">
                    <a:lumMod val="75000"/>
                  </a:schemeClr>
                </a:solidFill>
              </a:rPr>
              <a:t>1ª calle C 23-85 zona 1, Colonia 10 de Mayo, Ciudad de Guatemala</a:t>
            </a:r>
          </a:p>
          <a:p>
            <a:pPr algn="ctr"/>
            <a:endParaRPr lang="es-GT" sz="5100" dirty="0">
              <a:solidFill>
                <a:schemeClr val="accent1">
                  <a:lumMod val="75000"/>
                </a:schemeClr>
              </a:solidFill>
            </a:endParaRPr>
          </a:p>
          <a:p>
            <a:pPr algn="ctr"/>
            <a:r>
              <a:rPr lang="es-GT" sz="5100" dirty="0">
                <a:solidFill>
                  <a:srgbClr val="002060"/>
                </a:solidFill>
              </a:rPr>
              <a:t>Correo electrónico</a:t>
            </a:r>
            <a:r>
              <a:rPr lang="es-GT" sz="5100" dirty="0"/>
              <a:t>	</a:t>
            </a:r>
            <a:r>
              <a:rPr lang="es-GT" sz="5100" u="sng" dirty="0">
                <a:hlinkClick r:id="rId2"/>
              </a:rPr>
              <a:t>elcolectivovidaindependiente@gmail.com</a:t>
            </a:r>
            <a:endParaRPr lang="es-GT" sz="5100" dirty="0"/>
          </a:p>
          <a:p>
            <a:endParaRPr lang="es-GT"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0174310" y="313609"/>
            <a:ext cx="1442435" cy="1721252"/>
          </a:xfrm>
          <a:prstGeom prst="rect">
            <a:avLst/>
          </a:prstGeom>
          <a:noFill/>
          <a:ln>
            <a:noFill/>
          </a:ln>
        </p:spPr>
      </p:pic>
    </p:spTree>
    <p:extLst>
      <p:ext uri="{BB962C8B-B14F-4D97-AF65-F5344CB8AC3E}">
        <p14:creationId xmlns:p14="http://schemas.microsoft.com/office/powerpoint/2010/main" val="63304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es-GT" sz="6000" b="1" dirty="0">
                <a:solidFill>
                  <a:srgbClr val="002060"/>
                </a:solidFill>
              </a:rPr>
              <a:t>MISIÓN</a:t>
            </a:r>
          </a:p>
        </p:txBody>
      </p:sp>
      <p:sp>
        <p:nvSpPr>
          <p:cNvPr id="4" name="Marcador de contenido 3"/>
          <p:cNvSpPr>
            <a:spLocks noGrp="1"/>
          </p:cNvSpPr>
          <p:nvPr>
            <p:ph idx="1"/>
          </p:nvPr>
        </p:nvSpPr>
        <p:spPr/>
        <p:txBody>
          <a:bodyPr/>
          <a:lstStyle/>
          <a:p>
            <a:pPr marL="0" indent="0">
              <a:buNone/>
            </a:pPr>
            <a:endParaRPr lang="es-GT" dirty="0"/>
          </a:p>
          <a:p>
            <a:pPr marL="0" indent="0" algn="ctr">
              <a:buNone/>
            </a:pPr>
            <a:r>
              <a:rPr lang="es-ES_tradnl" sz="3600" i="1" dirty="0">
                <a:solidFill>
                  <a:srgbClr val="0070C0"/>
                </a:solidFill>
              </a:rPr>
              <a:t>El Colectivo</a:t>
            </a:r>
            <a:r>
              <a:rPr lang="es-ES_tradnl" sz="3600" dirty="0">
                <a:solidFill>
                  <a:srgbClr val="0070C0"/>
                </a:solidFill>
              </a:rPr>
              <a:t> pretende provocar cambios en las estructuras excluyentes de la sociedad guatemalteca a través del análisis, la reflexión, el debate, la formación e investigación de la situación de las personas con discapacidad, sus familias y sus comunidades para contribuir  al fortalecimiento de la participación social, política y económica de esta población.</a:t>
            </a:r>
            <a:endParaRPr lang="es-GT" sz="3600" dirty="0">
              <a:solidFill>
                <a:srgbClr val="0070C0"/>
              </a:solidFill>
            </a:endParaRPr>
          </a:p>
          <a:p>
            <a:endParaRPr lang="es-GT"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723548" y="365125"/>
            <a:ext cx="1442435" cy="1721252"/>
          </a:xfrm>
          <a:prstGeom prst="rect">
            <a:avLst/>
          </a:prstGeom>
          <a:noFill/>
          <a:ln>
            <a:noFill/>
          </a:ln>
        </p:spPr>
      </p:pic>
    </p:spTree>
    <p:extLst>
      <p:ext uri="{BB962C8B-B14F-4D97-AF65-F5344CB8AC3E}">
        <p14:creationId xmlns:p14="http://schemas.microsoft.com/office/powerpoint/2010/main" val="266344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9878"/>
          </a:xfrm>
        </p:spPr>
        <p:txBody>
          <a:bodyPr>
            <a:normAutofit fontScale="90000"/>
          </a:bodyPr>
          <a:lstStyle/>
          <a:p>
            <a:endParaRPr lang="es-GT"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0463" y="269640"/>
            <a:ext cx="8976574" cy="6732431"/>
          </a:xfrm>
          <a:ln w="76200">
            <a:solidFill>
              <a:srgbClr val="00B050"/>
            </a:solidFill>
          </a:ln>
        </p:spPr>
      </p:pic>
    </p:spTree>
    <p:extLst>
      <p:ext uri="{BB962C8B-B14F-4D97-AF65-F5344CB8AC3E}">
        <p14:creationId xmlns:p14="http://schemas.microsoft.com/office/powerpoint/2010/main" val="24784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365125"/>
            <a:ext cx="10515600" cy="1460500"/>
          </a:xfrm>
        </p:spPr>
        <p:txBody>
          <a:bodyPr>
            <a:normAutofit fontScale="90000"/>
          </a:bodyPr>
          <a:lstStyle/>
          <a:p>
            <a:pPr algn="ctr"/>
            <a:r>
              <a:rPr lang="es-ES_tradnl" b="1" dirty="0"/>
              <a:t>				</a:t>
            </a:r>
            <a:br>
              <a:rPr lang="es-ES_tradnl" b="1" dirty="0"/>
            </a:br>
            <a:r>
              <a:rPr lang="es-ES_tradnl" b="1" dirty="0"/>
              <a:t>				</a:t>
            </a:r>
            <a:r>
              <a:rPr lang="es-ES_tradnl" sz="6700" b="1" dirty="0">
                <a:solidFill>
                  <a:srgbClr val="002060"/>
                </a:solidFill>
              </a:rPr>
              <a:t>VISIÓN</a:t>
            </a:r>
            <a:r>
              <a:rPr lang="es-ES_tradnl" sz="6000" b="1" dirty="0"/>
              <a:t>						</a:t>
            </a:r>
            <a:r>
              <a:rPr lang="es-ES_tradnl" b="1" dirty="0"/>
              <a:t>			</a:t>
            </a:r>
            <a:endParaRPr lang="es-GT" dirty="0"/>
          </a:p>
        </p:txBody>
      </p:sp>
      <p:sp>
        <p:nvSpPr>
          <p:cNvPr id="4" name="Marcador de contenido 3"/>
          <p:cNvSpPr>
            <a:spLocks noGrp="1"/>
          </p:cNvSpPr>
          <p:nvPr>
            <p:ph idx="1"/>
          </p:nvPr>
        </p:nvSpPr>
        <p:spPr/>
        <p:txBody>
          <a:bodyPr/>
          <a:lstStyle/>
          <a:p>
            <a:endParaRPr lang="es-GT" dirty="0"/>
          </a:p>
          <a:p>
            <a:pPr marL="0" indent="0" algn="ctr">
              <a:buNone/>
            </a:pPr>
            <a:r>
              <a:rPr lang="es-ES_tradnl" sz="3600" dirty="0">
                <a:solidFill>
                  <a:srgbClr val="0070C0"/>
                </a:solidFill>
              </a:rPr>
              <a:t>Somos un grupo de personas, hombres y mujeres,  con y sin discapacidad que aspira a ser un referente filosófico, político, social, económico para el movimiento de personas con discapacidad, en la construcción de una sociedad en donde las personas con discapacidad sean actores e interlocutores en la vida nacional.</a:t>
            </a:r>
            <a:endParaRPr lang="es-GT" sz="3600" dirty="0">
              <a:solidFill>
                <a:srgbClr val="0070C0"/>
              </a:solidFill>
            </a:endParaRPr>
          </a:p>
          <a:p>
            <a:endParaRPr lang="es-GT"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723548" y="365125"/>
            <a:ext cx="1442435" cy="1721252"/>
          </a:xfrm>
          <a:prstGeom prst="rect">
            <a:avLst/>
          </a:prstGeom>
          <a:noFill/>
          <a:ln>
            <a:noFill/>
          </a:ln>
        </p:spPr>
      </p:pic>
    </p:spTree>
    <p:extLst>
      <p:ext uri="{BB962C8B-B14F-4D97-AF65-F5344CB8AC3E}">
        <p14:creationId xmlns:p14="http://schemas.microsoft.com/office/powerpoint/2010/main" val="297590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2757"/>
          </a:xfrm>
        </p:spPr>
        <p:txBody>
          <a:bodyPr>
            <a:normAutofit fontScale="90000"/>
          </a:bodyPr>
          <a:lstStyle/>
          <a:p>
            <a:endParaRPr lang="es-GT"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070" y="437882"/>
            <a:ext cx="8345510" cy="6259132"/>
          </a:xfrm>
          <a:ln w="76200">
            <a:solidFill>
              <a:srgbClr val="0070C0"/>
            </a:solidFill>
          </a:ln>
        </p:spPr>
      </p:pic>
    </p:spTree>
    <p:extLst>
      <p:ext uri="{BB962C8B-B14F-4D97-AF65-F5344CB8AC3E}">
        <p14:creationId xmlns:p14="http://schemas.microsoft.com/office/powerpoint/2010/main" val="378044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br>
              <a:rPr lang="es-ES_tradnl" sz="6000" b="1" dirty="0">
                <a:solidFill>
                  <a:srgbClr val="002060"/>
                </a:solidFill>
              </a:rPr>
            </a:br>
            <a:r>
              <a:rPr lang="es-ES_tradnl" sz="6000" b="1" dirty="0">
                <a:solidFill>
                  <a:srgbClr val="002060"/>
                </a:solidFill>
              </a:rPr>
              <a:t>OBJETIVO ORGANIZACIONAL			</a:t>
            </a:r>
            <a:endParaRPr lang="es-GT" sz="6000" dirty="0">
              <a:solidFill>
                <a:srgbClr val="002060"/>
              </a:solidFill>
            </a:endParaRPr>
          </a:p>
        </p:txBody>
      </p:sp>
      <p:sp>
        <p:nvSpPr>
          <p:cNvPr id="4" name="Marcador de contenido 3"/>
          <p:cNvSpPr>
            <a:spLocks noGrp="1"/>
          </p:cNvSpPr>
          <p:nvPr>
            <p:ph idx="1"/>
          </p:nvPr>
        </p:nvSpPr>
        <p:spPr>
          <a:xfrm>
            <a:off x="838200" y="2263502"/>
            <a:ext cx="10515600" cy="3454713"/>
          </a:xfrm>
        </p:spPr>
        <p:txBody>
          <a:bodyPr/>
          <a:lstStyle/>
          <a:p>
            <a:pPr marL="0" indent="0" algn="ctr">
              <a:buNone/>
            </a:pPr>
            <a:r>
              <a:rPr lang="es-ES_tradnl" sz="3600" dirty="0">
                <a:solidFill>
                  <a:schemeClr val="accent1">
                    <a:lumMod val="75000"/>
                  </a:schemeClr>
                </a:solidFill>
              </a:rPr>
              <a:t>Promover acciones para contribuir en la transformación de las percepciones, actitudes y la participación social de las personas con discapacidad para que éstas alcancen un protagonismo social, político y económico, basado en la vida independiente.</a:t>
            </a:r>
            <a:endParaRPr lang="es-GT" sz="3600" dirty="0">
              <a:solidFill>
                <a:schemeClr val="accent1">
                  <a:lumMod val="75000"/>
                </a:schemeClr>
              </a:solidFill>
            </a:endParaRPr>
          </a:p>
          <a:p>
            <a:endParaRPr lang="es-GT"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723548" y="365125"/>
            <a:ext cx="1442435" cy="1721252"/>
          </a:xfrm>
          <a:prstGeom prst="rect">
            <a:avLst/>
          </a:prstGeom>
          <a:noFill/>
          <a:ln>
            <a:noFill/>
          </a:ln>
        </p:spPr>
      </p:pic>
    </p:spTree>
    <p:extLst>
      <p:ext uri="{BB962C8B-B14F-4D97-AF65-F5344CB8AC3E}">
        <p14:creationId xmlns:p14="http://schemas.microsoft.com/office/powerpoint/2010/main" val="10414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2757"/>
          </a:xfrm>
        </p:spPr>
        <p:txBody>
          <a:bodyPr>
            <a:normAutofit fontScale="90000"/>
          </a:bodyPr>
          <a:lstStyle/>
          <a:p>
            <a:endParaRPr lang="es-GT"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9555" y="218125"/>
            <a:ext cx="8654603" cy="6490951"/>
          </a:xfrm>
          <a:ln w="76200">
            <a:solidFill>
              <a:srgbClr val="7030A0"/>
            </a:solidFill>
          </a:ln>
        </p:spPr>
      </p:pic>
    </p:spTree>
    <p:extLst>
      <p:ext uri="{BB962C8B-B14F-4D97-AF65-F5344CB8AC3E}">
        <p14:creationId xmlns:p14="http://schemas.microsoft.com/office/powerpoint/2010/main" val="29901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739</Words>
  <Application>Microsoft Office PowerPoint</Application>
  <PresentationFormat>Panorámica</PresentationFormat>
  <Paragraphs>90</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Calibri Light</vt:lpstr>
      <vt:lpstr>Tema de Office</vt:lpstr>
      <vt:lpstr>Colectivo Vida Independiente de Guatemala “El Colectivo” </vt:lpstr>
      <vt:lpstr>Presentación de PowerPoint</vt:lpstr>
      <vt:lpstr>Presentación de PowerPoint</vt:lpstr>
      <vt:lpstr>MISIÓN</vt:lpstr>
      <vt:lpstr>Presentación de PowerPoint</vt:lpstr>
      <vt:lpstr>         VISIÓN         </vt:lpstr>
      <vt:lpstr>Presentación de PowerPoint</vt:lpstr>
      <vt:lpstr> OBJETIVO ORGANIZACIONAL   </vt:lpstr>
      <vt:lpstr>Presentación de PowerPoint</vt:lpstr>
      <vt:lpstr>       ÁREAS DE TRABAJO </vt:lpstr>
      <vt:lpstr>Presentación de PowerPoint</vt:lpstr>
      <vt:lpstr>Presentación de PowerPoint</vt:lpstr>
      <vt:lpstr>Presentación de PowerPoint</vt:lpstr>
      <vt:lpstr>Otras acciones, alianzas…</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Colectivo Vida Independiente de Guatemala</dc:title>
  <dc:creator>Ada Melgar</dc:creator>
  <cp:lastModifiedBy>geraldina samayoa</cp:lastModifiedBy>
  <cp:revision>32</cp:revision>
  <dcterms:created xsi:type="dcterms:W3CDTF">2017-11-05T19:42:52Z</dcterms:created>
  <dcterms:modified xsi:type="dcterms:W3CDTF">2020-09-11T00:06:09Z</dcterms:modified>
</cp:coreProperties>
</file>